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256" r:id="rId2"/>
    <p:sldId id="262" r:id="rId3"/>
    <p:sldId id="261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1" r:id="rId12"/>
    <p:sldId id="270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5" r:id="rId33"/>
    <p:sldId id="292" r:id="rId34"/>
    <p:sldId id="293" r:id="rId35"/>
    <p:sldId id="291" r:id="rId36"/>
    <p:sldId id="294" r:id="rId37"/>
    <p:sldId id="296" r:id="rId38"/>
    <p:sldId id="297" r:id="rId39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 autoAdjust="0"/>
    <p:restoredTop sz="94614" autoAdjust="0"/>
  </p:normalViewPr>
  <p:slideViewPr>
    <p:cSldViewPr snapToGrid="0">
      <p:cViewPr varScale="1">
        <p:scale>
          <a:sx n="56" d="100"/>
          <a:sy n="56" d="100"/>
        </p:scale>
        <p:origin x="2490" y="96"/>
      </p:cViewPr>
      <p:guideLst>
        <p:guide orient="horz" pos="4032"/>
        <p:guide pos="30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07B109-F59A-428D-8938-35CCF545D282}" type="datetimeFigureOut">
              <a:rPr lang="pt-BR" smtClean="0"/>
              <a:t>03/06/2025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A13FE-ABD5-4F87-96B4-6C1F7A497C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612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A13FE-ABD5-4F87-96B4-6C1F7A497CF8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8831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1B683-B39F-4ED2-8A3E-C164BA2BA6A3}" type="datetime1">
              <a:rPr lang="pt-BR" smtClean="0"/>
              <a:t>03/06/2025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0809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84A0E-D04B-41BE-81DF-A5F9A43391E9}" type="datetime1">
              <a:rPr lang="pt-BR" smtClean="0"/>
              <a:t>03/06/2025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6524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18668-9CF2-4F93-B9AC-AA1D44958F2B}" type="datetime1">
              <a:rPr lang="pt-BR" smtClean="0"/>
              <a:t>03/06/2025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8912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9DFC6-6289-4D53-B282-151556D4B956}" type="datetime1">
              <a:rPr lang="pt-BR" smtClean="0"/>
              <a:t>03/06/2025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3225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1939-1F1E-4EDD-9A75-9489A0B44717}" type="datetime1">
              <a:rPr lang="pt-BR" smtClean="0"/>
              <a:t>03/06/2025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463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202E-414C-454F-94D6-52E32FF58626}" type="datetime1">
              <a:rPr lang="pt-BR" smtClean="0"/>
              <a:t>03/06/2025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9309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92351-4C58-439C-96DF-EA2BDFEE0A73}" type="datetime1">
              <a:rPr lang="pt-BR" smtClean="0"/>
              <a:t>03/06/2025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0652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4AFD-857C-44E9-B460-76B039BC170E}" type="datetime1">
              <a:rPr lang="pt-BR" smtClean="0"/>
              <a:t>03/06/2025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072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BE42B-94FC-4A78-8A91-8EB5F43E57A6}" type="datetime1">
              <a:rPr lang="pt-BR" smtClean="0"/>
              <a:t>03/06/2025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4652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6859C-A247-4B84-B9A1-1312CEC90A14}" type="datetime1">
              <a:rPr lang="pt-BR" smtClean="0"/>
              <a:t>03/06/2025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0733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548CE-7FF9-46FB-B20E-6072CA2AD9F7}" type="datetime1">
              <a:rPr lang="pt-BR" smtClean="0"/>
              <a:t>03/06/2025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992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72AFA-CCBF-4289-84D5-E790AD500757}" type="datetime1">
              <a:rPr lang="pt-BR" smtClean="0"/>
              <a:t>03/06/2025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D1CBD-1E34-4C36-943F-8BF3CA1505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8484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Pauloand05/Programming-Logic-Ebook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EB7AC20-890E-2743-EB40-B591011C3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601200" cy="12801600"/>
          </a:xfrm>
          <a:prstGeom prst="rect">
            <a:avLst/>
          </a:prstGeom>
        </p:spPr>
      </p:pic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4D49E3-F4A3-0691-1D7B-C94B8C5FD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2AEBAC-207D-C3BC-2593-2E0D720D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0536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27CDBF-8CCD-5E37-F484-B5769CA03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B61FCC-47A9-DA5A-8675-DBDC7F575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CONCLUSÃO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07244FB-F9C5-B102-AD25-AE1AC7781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Parabéns, você completou a primeira fase! Agora você entende o que é o Modo Hacker e por que a lógica de programação é tão importante no mundo dos jogos (e da programação em geral). Aprendeu que pensar como um programador é como pensar como o criador de um jogo: cheio de decisões e possibilidades.</a:t>
            </a:r>
          </a:p>
          <a:p>
            <a:pPr marL="0" indent="0" algn="just">
              <a:buNone/>
            </a:pPr>
            <a:r>
              <a:rPr lang="pt-BR" dirty="0"/>
              <a:t>A lógica é o alicerce de tudo. Mesmo jogos complexos começaram com estruturas simples. E acredite: com prática e curiosidade, você pode criar sistemas incríveis — basta continuar aprendendo, experimentando e errando sem medo.</a:t>
            </a:r>
          </a:p>
          <a:p>
            <a:pPr marL="0" indent="0" algn="just">
              <a:buNone/>
            </a:pPr>
            <a:r>
              <a:rPr lang="pt-BR" dirty="0"/>
              <a:t>No próximo capítulo, você vai aprender sobre variáveis, o primeiro elemento real do código, que vai permitir guardar informações, pontuações, nomes e muito mais. Como em um jogo, vamos salvar dados, comparar valores e tomar decisões com base nisso. Prepare-se para subir de nível!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F38CFFF-ABF1-3254-7EE4-B73B91B208C0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8D0B7E-1E7F-B252-9C4A-2251C9697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39A617-7BC3-FC46-EAA8-1017E7D24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719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60A4E-1085-2AF5-2CEA-1577A5059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47D3CC-6D26-BDD6-C79E-5A4580BF3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10FC87-563D-50DE-50D7-E681B64A2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6D5363A-3839-AD9A-C4C5-DB7C45DFCE3F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3CEFA2B-F02C-6AE2-20E3-7C819E04E1B1}"/>
              </a:ext>
            </a:extLst>
          </p:cNvPr>
          <p:cNvSpPr txBox="1"/>
          <p:nvPr/>
        </p:nvSpPr>
        <p:spPr>
          <a:xfrm>
            <a:off x="660083" y="6673520"/>
            <a:ext cx="84321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Conceitos Básicos de Lógica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4DD2E76-60CD-A25F-FF0D-94910DEB5671}"/>
              </a:ext>
            </a:extLst>
          </p:cNvPr>
          <p:cNvSpPr txBox="1"/>
          <p:nvPr/>
        </p:nvSpPr>
        <p:spPr>
          <a:xfrm>
            <a:off x="508958" y="3746813"/>
            <a:ext cx="843215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</a:rPr>
              <a:t>02 - O Jogo Começa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8FC7E3-BE0B-63AF-EFC1-7AC6E7550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2E607B-0058-7319-1AAA-DFA73162E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5370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D510D-39CB-820D-30E1-23C7EB6AD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906BAC-9DA8-A41B-5BD3-E606C9091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VARIÁVEIS: OS BLOCOS DO SEU INVENTÁRIO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F6E542-D95A-07E3-C056-AB4E59C23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Imagine que você está jogando um RPG e seu personagem tem uma mochila onde guarda moedas, poções e equipamentos. Em programação, essa mochila é representada por variáveis. Uma variável é um espaço na memória onde guardamos um valor que pode mudar ao longo do tempo — como a quantidade de moedas que você coleta.</a:t>
            </a:r>
          </a:p>
          <a:p>
            <a:pPr marL="0" indent="0" algn="just">
              <a:buNone/>
            </a:pPr>
            <a:r>
              <a:rPr lang="pt-BR" dirty="0"/>
              <a:t>Por exemplo, se criarmos uma variável chamada moedas, ela pode começar com o valor 0. A cada vez que o jogador pega uma moeda, somamos 1. É como um contador invisível funcionando nos bastidores do jogo: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962FADE-2628-D319-08B4-E9ACA1037460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11B1F6D-8837-EA84-E7D1-2A95F7279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63" y="8314834"/>
            <a:ext cx="9424737" cy="3655842"/>
          </a:xfrm>
          <a:prstGeom prst="rect">
            <a:avLst/>
          </a:prstGeom>
        </p:spPr>
      </p:pic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2C677EE1-54EA-E026-82C3-59C91AC87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D98BE652-C701-9362-272C-7AD17D0BB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5042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CFDFB-ADDE-98C5-26CA-F8A0575D3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A5153A-2785-B1B3-06A2-86F04F0DF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CONDIÇÕES: DECISÕES COMO EM RPGS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5F1EF0-D914-7680-0CA1-169BBAB50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390" y="2734973"/>
            <a:ext cx="8229599" cy="8122498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pt-BR" dirty="0"/>
              <a:t>Nos jogos, você toma decisões o tempo todo. Em um RPG, por exemplo, você pode escolher atacar, fugir ou usar um item. A programação simula isso por meio das estruturas condicionais, que dizem: “se isso acontecer, então faça aquilo”.</a:t>
            </a:r>
          </a:p>
          <a:p>
            <a:pPr marL="0" indent="0" algn="just">
              <a:buNone/>
            </a:pPr>
            <a:r>
              <a:rPr lang="pt-BR" dirty="0"/>
              <a:t>A estrutura mais comum é o </a:t>
            </a:r>
            <a:r>
              <a:rPr lang="pt-BR" dirty="0" err="1"/>
              <a:t>if</a:t>
            </a:r>
            <a:r>
              <a:rPr lang="pt-BR" dirty="0"/>
              <a:t>, que significa “se”: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Nesse exemplo, o jogo verifica a vida do jogador. Se for menor ou igual a zero, ele perde. Essas condições criam lógica dinâmica, reagindo a diferentes situações, como fases, pontuações ou comportamento de inimigos.</a:t>
            </a:r>
          </a:p>
          <a:p>
            <a:pPr marL="0" indent="0" algn="just">
              <a:buNone/>
            </a:pPr>
            <a:r>
              <a:rPr lang="pt-BR" dirty="0"/>
              <a:t>Com o tempo, você começa a usar </a:t>
            </a:r>
            <a:r>
              <a:rPr lang="pt-BR" dirty="0" err="1"/>
              <a:t>else</a:t>
            </a:r>
            <a:r>
              <a:rPr lang="pt-BR" dirty="0"/>
              <a:t> (senão) e </a:t>
            </a:r>
            <a:r>
              <a:rPr lang="pt-BR" dirty="0" err="1"/>
              <a:t>else</a:t>
            </a:r>
            <a:r>
              <a:rPr lang="pt-BR" dirty="0"/>
              <a:t> </a:t>
            </a:r>
            <a:r>
              <a:rPr lang="pt-BR" dirty="0" err="1"/>
              <a:t>if</a:t>
            </a:r>
            <a:r>
              <a:rPr lang="pt-BR" dirty="0"/>
              <a:t> (se não, mas outra condição), criando caminhos ramificados. Isso é como escrever as regras da IA (inteligência artificial) do jogo — você decide como o mundo reage ao que o jogador faz.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14B1B2E-7347-84C2-9426-B85990E76A04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C9C5608-0420-3FE9-D186-28A0EA44E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96416"/>
            <a:ext cx="9288379" cy="3655842"/>
          </a:xfrm>
          <a:prstGeom prst="rect">
            <a:avLst/>
          </a:prstGeom>
        </p:spPr>
      </p:pic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EC0DDA19-62C6-BDDA-C6C2-CBF40B497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B7BD023E-260D-9B6B-874E-D3D76561F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5967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954EA-E2ED-E22C-F3A2-FD99D6886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9C1C7F-6038-3E0F-A21C-D69B208F9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REPETIÇÕES: O LOOP DA BATALHA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42D379-B9A8-D010-D795-B7EFF3D84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432" y="2734973"/>
            <a:ext cx="8518357" cy="870304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Loops são usados quando queremos que algo se repita várias vezes sem ter que escrever o mesmo código repetidamente. É como criar um comportamento automático no jogo, como gerar ondas de inimigos ou contar pontos.</a:t>
            </a:r>
          </a:p>
          <a:p>
            <a:pPr marL="0" indent="0" algn="just">
              <a:buNone/>
            </a:pPr>
            <a:r>
              <a:rPr lang="pt-BR" dirty="0"/>
              <a:t>Por exemplo: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Loops economizam tempo e deixam seu código mais organizado. É uma técnica essencial para mecânicas de repetição e verificação contínua no game.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63C5587-17F8-D6FF-7260-09C19BE1019E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99FB80-E773-8F9A-010E-EE0F0644E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C6106B-CCE5-D3EC-809B-411732F4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14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78C794D-6073-563D-68F3-9698B8162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66437"/>
            <a:ext cx="9601200" cy="352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16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D5588-50AA-B694-D04A-755C6443A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98C289-32FA-611B-049F-2236BB079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OPERADORES LÓGICOS: A ESTRATÉGIA DO COMBATE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F8BF84-4DB4-991E-A481-066D71F92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3" y="2734973"/>
            <a:ext cx="8281034" cy="812249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/>
              <a:t>Operadores lógicos são como filtros de decisão. Eles permitem que o jogo só execute uma ação quando várias condições forem verdadeiras ou falsas ao mesmo tempo.</a:t>
            </a:r>
          </a:p>
          <a:p>
            <a:pPr marL="0" indent="0" algn="just">
              <a:buNone/>
            </a:pPr>
            <a:r>
              <a:rPr lang="pt-BR" dirty="0"/>
              <a:t>Por exemplo: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Nesse caso, o personagem só ataca se ele estiver vivo e o inimigo estiver próximo. Podemos usar || (ou) para aceitar mais de uma possibilidade, ou ! (não) para inverter o resultado de uma condição. Com isso, o jogador sente que o mundo do jogo responde de forma mais inteligente.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52EF235-D559-A585-D0B3-8D11172CC154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561F88-6341-E26F-199D-73861802D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540E75-F220-9B9B-37BA-77FA5A125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15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5FE7A21-7E28-1196-C82A-0AF8C676EC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38" y="4377458"/>
            <a:ext cx="10800272" cy="483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575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A3213C-D7FC-EB0A-549F-7D7CC5B68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76B845-8BD1-6C6E-49BC-641E19AC6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>
            <a:normAutofit fontScale="90000"/>
          </a:bodyPr>
          <a:lstStyle/>
          <a:p>
            <a:r>
              <a:rPr lang="pt-BR" sz="4400" dirty="0">
                <a:latin typeface="Impact" panose="020B0806030902050204" pitchFamily="34" charset="0"/>
              </a:rPr>
              <a:t>APLICAÇÃO NA PRÁTICA: CRIANDO UM SISTEMA DE VIDA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29F8DD-4BC6-931F-3109-FDC35B2AC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Vamos montar um sistema simples de vida com base nos conceitos aprendidos: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1A0DA08-81B2-7687-0553-691BD7C9EDA5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09CE0BD-EDB7-0D36-5318-843CC93D7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75B6C7-6702-AECB-B5D1-88278F19E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16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661A51C-2EAE-3F52-9A44-2B33E7F8C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8574" y="2734972"/>
            <a:ext cx="10472468" cy="741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171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4F4FE-EE3D-8F2C-DA6B-3997504A2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68C152-B4E5-4F02-41AF-EE39BC116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DESAFIO HACKER DO CAPÍTULO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8B0602-4FB1-E41E-173E-923C0C54B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Crie a lógica de um sistema simples baseado nas seguintes regras: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O jogador começa com 10 moedas.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A cada inimigo derrotado, ele ganha 5 moedas.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Com 20 moedas ou mais, ele pode comprar uma armadura.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Se tiver armadura e encostar em um inimigo, não perde vida.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Se não tiver armadura e encostar no inimigo, perde 1 vida.</a:t>
            </a:r>
          </a:p>
          <a:p>
            <a:pPr marL="0" indent="0" algn="just">
              <a:buNone/>
            </a:pPr>
            <a:r>
              <a:rPr lang="pt-BR" dirty="0"/>
              <a:t>Você pode escrever isso como pseudocódigo, ou tentar montar em uma linguagem de programação. Esse desafio ajuda a exercitar tudo o que você aprendeu neste capítulo de forma divertida.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CE96F65-EAE3-B4F3-C1EF-D425F5FB5A82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47B98CE-05A1-35E9-22E9-4906A0362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F5F747E-5294-92F9-0D27-25365FE18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83120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6875F-5DF1-4040-59CC-9C091F994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286791-E289-AD29-9DC3-7AED61AC5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CONCLUSÃO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81A9C19-F1AF-C15B-FAB3-C7365986F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Variáveis, condições, repetições e operadores lógicos são o alicerce de todo jogo. Eles controlam o que o jogador vê, como o jogo reage e o que acontece em cada momento.</a:t>
            </a:r>
          </a:p>
          <a:p>
            <a:pPr marL="0" indent="0" algn="just">
              <a:buNone/>
            </a:pPr>
            <a:r>
              <a:rPr lang="pt-BR" dirty="0"/>
              <a:t>A lógica por trás de um jogo é como o código-fonte de um universo. Quando você domina esses conceitos, passa a ter o poder de criar jogos com regras próprias, inventar modos, cenários e interações.</a:t>
            </a:r>
          </a:p>
          <a:p>
            <a:pPr marL="0" indent="0" algn="just">
              <a:buNone/>
            </a:pPr>
            <a:r>
              <a:rPr lang="pt-BR" dirty="0"/>
              <a:t>No próximo capítulo, vamos mergulhar mais fundo em como resolver problemas com lógica e pensar como um verdadeiro programador gamer.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B415C02-8DFC-D038-0352-1AA55DC77AAA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3EDC58-E9B6-DD02-8ECB-51DD57445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FC2F9D-67CA-74D2-991E-8B4DC9420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3775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CDE777-C102-1FDC-37FD-084BED4D2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AF3D10-62FD-3E2E-6B63-DED856C51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CC010A-1F52-D64B-1E28-601B56FAE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54A61A2-ED6D-5949-A7A4-85367BE0EB49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8FE0292-D8C7-504C-2AF5-A41C7F437482}"/>
              </a:ext>
            </a:extLst>
          </p:cNvPr>
          <p:cNvSpPr txBox="1"/>
          <p:nvPr/>
        </p:nvSpPr>
        <p:spPr>
          <a:xfrm>
            <a:off x="660083" y="6673520"/>
            <a:ext cx="843215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Pensamento Lógico e Solução de Problemas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46AC3B7-6A12-F809-9744-8563CDC68211}"/>
              </a:ext>
            </a:extLst>
          </p:cNvPr>
          <p:cNvSpPr txBox="1"/>
          <p:nvPr/>
        </p:nvSpPr>
        <p:spPr>
          <a:xfrm>
            <a:off x="508958" y="3746813"/>
            <a:ext cx="843215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</a:rPr>
              <a:t>03 - Subindo de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EC1A2E-F30D-A149-0E85-647B4A609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C67FEB-29F9-D325-DD23-37D67ED7F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3031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56C2D-34BA-66D2-C7B7-8A57CAD6E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1C609-10D8-A32B-860D-B5CDC22E9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Introdução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E0B028-87D9-C1F9-928A-6839E6BF8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3269810"/>
            <a:ext cx="8281035" cy="88589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Imagine que você acabou de iniciar um jogo novo. A tela pisca, aparece um tutorial e você precisa escolher seu nome, classe e dificuldade. Programar é bem parecido. A diferença é que, aqui, </a:t>
            </a:r>
            <a:r>
              <a:rPr lang="pt-BR" b="1" dirty="0"/>
              <a:t>você é o criador do jogo</a:t>
            </a:r>
            <a:r>
              <a:rPr lang="pt-BR" dirty="0"/>
              <a:t>.</a:t>
            </a:r>
          </a:p>
          <a:p>
            <a:pPr marL="0" indent="0">
              <a:buNone/>
            </a:pPr>
            <a:r>
              <a:rPr lang="pt-BR" dirty="0"/>
              <a:t>Este livro é como um RPG onde você começa no nível 1, mas vai desbloqueando poderes de lógica, pensamento estratégico e resolução de problemas a cada capítulo.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BB5DEB1-F94A-1E54-89F5-E9C4455D2323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4F5528C-21B1-E5DA-79EC-F8A8B9BE5556}"/>
              </a:ext>
            </a:extLst>
          </p:cNvPr>
          <p:cNvSpPr txBox="1"/>
          <p:nvPr/>
        </p:nvSpPr>
        <p:spPr>
          <a:xfrm>
            <a:off x="660083" y="1898136"/>
            <a:ext cx="828103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/>
              <a:t>Bem-vindo ao Jogo da Programação!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755284E-F093-9702-5DE7-311493F0E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81" y="7058381"/>
            <a:ext cx="8281035" cy="5279367"/>
          </a:xfrm>
          <a:prstGeom prst="rect">
            <a:avLst/>
          </a:prstGeom>
        </p:spPr>
      </p:pic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1BC911FD-AC09-F0F8-CE5E-FB14566E0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09EBC620-7006-E07A-A430-64FB62CA4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026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F064B-19A6-A4D1-FD56-EE154EEBE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C918F9-E614-5FB1-737F-0164C1C99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PENSAR COMO UM DEV, AGIR COMO UM JOGADOR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44937CE-992F-2081-E9BC-5127961A9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Resolver problemas com lógica é como jogar um puzzle: você precisa entender o cenário, pensar nos caminhos possíveis e aplicar a melhor estratégia. O programador pensa de forma parecida com um gamer estratégico — sempre analisando o desafio antes de agir.</a:t>
            </a:r>
          </a:p>
          <a:p>
            <a:pPr marL="0" indent="0" algn="just">
              <a:buNone/>
            </a:pPr>
            <a:r>
              <a:rPr lang="pt-BR" dirty="0"/>
              <a:t>Em lógica, aprendemos a quebrar problemas grandes em partes menores. Isso torna mais fácil identificar onde está o erro e como corrigi-lo. Por exemplo, se o personagem não está atacando, o problema pode estar na condição, na função ou na variável.</a:t>
            </a:r>
          </a:p>
          <a:p>
            <a:pPr marL="0" indent="0" algn="just">
              <a:buNone/>
            </a:pPr>
            <a:r>
              <a:rPr lang="pt-BR" dirty="0"/>
              <a:t>Treinar essa forma de pensar é essencial para programar melhor. Quanto mais você exercita, mais rápido você identifica padrões e cria soluções criativas — como criar uma estratégia de vitória para vencer o chefão mais difícil.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A147311-8B0A-0C6E-4291-181558ED7536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1919741-0361-1252-1521-4986ED58D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39D93E-B263-4824-5415-4F376F58A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6286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DFBC3A-8A3B-EEE1-4EAB-C6F50FDE0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19B386-0F4F-BA81-2E5D-E54E219E1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>
            <a:normAutofit fontScale="90000"/>
          </a:bodyPr>
          <a:lstStyle/>
          <a:p>
            <a:r>
              <a:rPr lang="pt-BR" sz="4400" dirty="0">
                <a:latin typeface="Impact" panose="020B0806030902050204" pitchFamily="34" charset="0"/>
              </a:rPr>
              <a:t>DECOMPOSIÇÃO: SEPARANDO PARA CONQUISTAR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A4E288-841E-1AE9-1EE5-C20CEC33B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Decompor um problema é dividi-lo em partes simples. Em um jogo, isso seria como quebrar a missão principal em pequenos objetivos: coletar armas, derrotar inimigos, encontrar a </a:t>
            </a:r>
            <a:r>
              <a:rPr lang="pt-BR" dirty="0" err="1"/>
              <a:t>saída.Vamos</a:t>
            </a:r>
            <a:r>
              <a:rPr lang="pt-BR" dirty="0"/>
              <a:t> dizer que queremos programar um sistema de pontuação. Em vez de fazer tudo de uma vez, quebramos em partes:</a:t>
            </a:r>
          </a:p>
          <a:p>
            <a:pPr algn="just"/>
            <a:r>
              <a:rPr lang="pt-BR" dirty="0"/>
              <a:t>Ao matar um inimigo, ganha pontos.</a:t>
            </a:r>
          </a:p>
          <a:p>
            <a:pPr algn="just"/>
            <a:r>
              <a:rPr lang="pt-BR" dirty="0"/>
              <a:t>Ao pegar um item raro, ganha mais pontos</a:t>
            </a:r>
          </a:p>
          <a:p>
            <a:pPr algn="just"/>
            <a:r>
              <a:rPr lang="pt-BR" dirty="0"/>
              <a:t>Ao morrer, perde pontos.</a:t>
            </a:r>
          </a:p>
          <a:p>
            <a:pPr marL="0" indent="0" algn="just">
              <a:buNone/>
            </a:pPr>
            <a:r>
              <a:rPr lang="pt-BR" dirty="0"/>
              <a:t>Com isso, o código fica mais organizado: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60A1689-A712-F7A5-A0AC-96FC2C0F8BA4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C69F46-6172-B376-B228-9ED03131D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88B321-4430-1F15-C3D6-CCE07A81F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21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ACC3050-438A-FC13-00E7-69C0DD06A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2502" y="7238324"/>
            <a:ext cx="10386204" cy="498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17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630F0-FFC2-BD5D-B9DA-EB36595CF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D2FFF-6BC6-9E29-FAAA-50C27E054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>
            <a:normAutofit fontScale="90000"/>
          </a:bodyPr>
          <a:lstStyle/>
          <a:p>
            <a:r>
              <a:rPr lang="pt-BR" sz="4400" dirty="0">
                <a:latin typeface="Impact" panose="020B0806030902050204" pitchFamily="34" charset="0"/>
              </a:rPr>
              <a:t>PADRÕES E REPETIÇÕES: VENDO O CÓDIGO COMO FASES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791212-C406-3DAD-EC24-95A37CA24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Jogos têm padrões: inimigos que sempre surgem na mesma área, armadilhas que se repetem, fases com mecânicas parecidas. Em programação, também criamos padrões para facilitar e reutilizar.</a:t>
            </a:r>
          </a:p>
          <a:p>
            <a:pPr marL="0" indent="0" algn="just">
              <a:buNone/>
            </a:pPr>
            <a:r>
              <a:rPr lang="pt-BR" dirty="0"/>
              <a:t>Se você percebe que sempre está repetindo o mesmo trecho de código, é um sinal de que pode transformá-lo em função ou estrutura reutilizável. Assim como fases compartilham mecânicas, seu código também pode reaproveitar lógicas.</a:t>
            </a:r>
          </a:p>
          <a:p>
            <a:pPr marL="0" indent="0" algn="just">
              <a:buNone/>
            </a:pPr>
            <a:r>
              <a:rPr lang="pt-BR" dirty="0"/>
              <a:t>A identificação de padrões ajuda a pensar de forma mais eficiente. Com isso, você passa a programar mais rápido e com menos erros — como se estivesse usando uma estratégia otimizada para </a:t>
            </a:r>
            <a:r>
              <a:rPr lang="pt-BR" dirty="0" err="1"/>
              <a:t>farmar</a:t>
            </a:r>
            <a:r>
              <a:rPr lang="pt-BR" dirty="0"/>
              <a:t> XP.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68162C0D-7573-32BB-F3AD-3516F2D8050C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2944B9-051A-22FB-0D7E-20B5AF352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7C1271-9AA9-817C-F230-C52CEC257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90791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434239-993A-A42B-E6E5-63366B6C3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99DB84-AF39-2C60-9DFB-D5FBA8499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ALGORITMOS: A ROTA CERTA PARA O OBJETIVO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B743C3-89B5-CD77-B2E0-E81414E06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Um algoritmo é um passo a passo para resolver um problema. Em games, é como um guia: “vá até a vila, fale com o mago, pegue a chave, abra o portão.” Cada passo deve ser claro e lógico.</a:t>
            </a:r>
          </a:p>
          <a:p>
            <a:pPr marL="0" indent="0" algn="just">
              <a:buNone/>
            </a:pPr>
            <a:r>
              <a:rPr lang="pt-BR" dirty="0"/>
              <a:t>Exemplo: algoritmo para abrir um baú no jogo.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Verificar se o jogador tem a chave.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Se tiver, abrir o baú.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Se não tiver, mostrar mensagem de erro.</a:t>
            </a:r>
          </a:p>
          <a:p>
            <a:pPr marL="0" indent="0" algn="just">
              <a:buNone/>
            </a:pPr>
            <a:r>
              <a:rPr lang="pt-BR" dirty="0"/>
              <a:t>Em código: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6FD35DF-9850-5D53-A779-D29226A4BFDE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4CF29E1-1E87-AA01-4BA6-4B246AB4C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37FB7C-D10D-2B8A-F9ED-32FBF93DF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23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F8EC22B-BE2D-3C2A-8E17-8B2EC3868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539" y="6529387"/>
            <a:ext cx="10230928" cy="533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244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A0A71-3C42-B8CB-BA9B-A66918F08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D136D3-A916-5468-79C0-38758BFB1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RESOLVER PROBLEMAS COM LÓGICA E PACIÊNCIA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3995BC-7BE2-9720-848A-9BA651238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Programar é errar, testar, ajustar e tentar de novo. Resolver um bug é como encontrar a saída de um labirinto: às vezes é frustrante, mas sempre tem um jeito. A paciência é a habilidade secreta do programador.</a:t>
            </a:r>
          </a:p>
          <a:p>
            <a:pPr marL="0" indent="0" algn="just">
              <a:buNone/>
            </a:pPr>
            <a:r>
              <a:rPr lang="pt-BR" dirty="0"/>
              <a:t>A dica é: não tente resolver tudo de uma vez. Leia o erro, pense como se fosse o jogo travando, e vá testando pedaços até entender o que está errado.</a:t>
            </a:r>
          </a:p>
          <a:p>
            <a:pPr marL="0" indent="0" algn="just">
              <a:buNone/>
            </a:pPr>
            <a:r>
              <a:rPr lang="pt-BR" dirty="0"/>
              <a:t>Com o tempo, seu raciocínio lógico fica mais afiado. Resolver problemas se torna mais rápido e natural. E isso te transforma num verdadeiro hacker da lógica.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055B7B5-B995-3409-970D-93F75B1C18D9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55FA97-6BC5-C5D4-141E-4988703FE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4FE3FD-E63C-3C57-EF3C-36A98386A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8028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7AFDA-62A5-4BA1-154E-129412DC7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F80735-D3A2-08BB-88D0-46C426203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D226D8-AD12-DC2D-0B5F-72E1F2FF6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2511256-ED12-5A39-0CB8-5684AF7C2D32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426571D-10F0-E4F8-B794-2B7D4E0EE6CF}"/>
              </a:ext>
            </a:extLst>
          </p:cNvPr>
          <p:cNvSpPr txBox="1"/>
          <p:nvPr/>
        </p:nvSpPr>
        <p:spPr>
          <a:xfrm>
            <a:off x="660083" y="6673520"/>
            <a:ext cx="843215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Estrutura e Fluxo de Programação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A154BB6-9893-BF61-F85C-25D5F6BFE2B8}"/>
              </a:ext>
            </a:extLst>
          </p:cNvPr>
          <p:cNvSpPr txBox="1"/>
          <p:nvPr/>
        </p:nvSpPr>
        <p:spPr>
          <a:xfrm>
            <a:off x="508958" y="3746813"/>
            <a:ext cx="843215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</a:rPr>
              <a:t>04 - Criando o Jogo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0306DC-A6D0-36E2-451E-5A9A082F5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D25CDB-7B0A-6D01-0338-1BE0DA343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8644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4DC80C-86BF-B0B7-33E9-DE998B25A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207C55-FC68-FC6C-92F8-D69C9FD79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ENTRADA, PROCESSAMENTO E SAÍDA: O CICLO DO GAME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CA782CE-3698-FFF1-67B2-CE8A3EEC6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Todo sistema funciona como um jogo: você fornece uma entrada, o sistema processa, e ele devolve uma saída. Por exemplo, o jogador aperta um botão (entrada), o jogo interpreta o comando (processamento) e o personagem pula (saída).</a:t>
            </a:r>
          </a:p>
          <a:p>
            <a:pPr marL="0" indent="0" algn="just">
              <a:buNone/>
            </a:pPr>
            <a:r>
              <a:rPr lang="pt-BR" dirty="0"/>
              <a:t>Esse ciclo é o coração de qualquer programa: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Entrada: dados do jogador (teclado, mouse, </a:t>
            </a:r>
            <a:r>
              <a:rPr lang="pt-BR" dirty="0" err="1"/>
              <a:t>etc</a:t>
            </a:r>
            <a:r>
              <a:rPr lang="pt-BR" dirty="0"/>
              <a:t>).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Processamento: regras do jogo.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Saída: o que aparece na tela ou acontece no jogo.</a:t>
            </a:r>
          </a:p>
          <a:p>
            <a:pPr marL="0" indent="0" algn="just">
              <a:buNone/>
            </a:pPr>
            <a:r>
              <a:rPr lang="pt-BR" dirty="0"/>
              <a:t>Entender esse fluxo ajuda você a organizar sua lógica. Se algo não está funcionando, pergunte: “os dados estão chegando?”, “estão sendo processados direito?”, “a resposta está sendo exibida?”. Isso facilita encontrar erros e corrigir mais rápido.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E74A2C5-7CBC-DA78-2482-F3E1AEB26AE5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CA6605-0D32-CBBD-5787-A510426C9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7546B1-3CD5-DF8B-CFBE-72547D2F9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4983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01781-2537-D153-CF02-1539AD914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7EFB4E-6900-0D6B-5AB1-3BF8ED353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FUNÇÕES: COMANDOS ESPECIAIS DO JOGADOR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6230F2-D35A-84F7-E730-47C96EF73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Funções são blocos de código que executam uma tarefa específica. Em um jogo, é como se você tivesse um botão para cada ação: atacar, pular, defender.</a:t>
            </a:r>
          </a:p>
          <a:p>
            <a:pPr marL="0" indent="0" algn="just">
              <a:buNone/>
            </a:pPr>
            <a:r>
              <a:rPr lang="pt-BR" dirty="0"/>
              <a:t>Exemplo: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Ao usar atacar(), o jogo executa aquele comando. Funções tornam seu código modular e reaproveitável. Em vez de repetir o mesmo código várias vezes, você chama a função — igual a usar um poder especial sempre que quiser.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2095B4C-3851-47CC-9B2C-68A9CB713386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0B65E71-90D6-7AE0-3EEB-EAEFC3E13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F29DFF-46F1-F87D-9380-F67876888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27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415E9E6-39DD-BBED-DE32-CE18D9C2E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1321" y="3982036"/>
            <a:ext cx="10541479" cy="483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900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E9136-A108-12B0-9789-3F2EEF6AF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C7441F-E6E9-DBA2-6C45-7039186FA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 FLUXO DE EXECUÇÃO: LINHA POR LINHA, PASSO A PASSO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642DDE-35D6-2A11-D264-F5BB40638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Todo programa é lido de cima para baixo, como fases que o jogador precisa completar em ordem. Mas, com o uso de estruturas como </a:t>
            </a:r>
            <a:r>
              <a:rPr lang="pt-BR" dirty="0" err="1"/>
              <a:t>if</a:t>
            </a:r>
            <a:r>
              <a:rPr lang="pt-BR" dirty="0"/>
              <a:t>, </a:t>
            </a:r>
            <a:r>
              <a:rPr lang="pt-BR" dirty="0" err="1"/>
              <a:t>while</a:t>
            </a:r>
            <a:r>
              <a:rPr lang="pt-BR" dirty="0"/>
              <a:t> e </a:t>
            </a:r>
            <a:r>
              <a:rPr lang="pt-BR" dirty="0" err="1"/>
              <a:t>function</a:t>
            </a:r>
            <a:r>
              <a:rPr lang="pt-BR" dirty="0"/>
              <a:t>, esse fluxo pode mudar e ir para outra parte do código.</a:t>
            </a:r>
          </a:p>
          <a:p>
            <a:pPr marL="0" indent="0" algn="just">
              <a:buNone/>
            </a:pPr>
            <a:r>
              <a:rPr lang="pt-BR" dirty="0"/>
              <a:t>Entender o fluxo é essencial para saber o que o programa está fazendo em cada momento. Por exemplo: se a função de ataque está sendo chamada antes de verificar se o inimigo está perto, o jogo pode ter comportamentos estranhos.</a:t>
            </a:r>
          </a:p>
          <a:p>
            <a:pPr marL="0" indent="0" algn="just">
              <a:buNone/>
            </a:pPr>
            <a:r>
              <a:rPr lang="pt-BR" dirty="0"/>
              <a:t>Dica gamer: use comentários no código para entender o que está acontecendo. Isso funciona como um “mapa da fase”, que te ajuda a navegar sem se perder.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82D56E3-0DEA-CAD7-0A87-5E78DBD22A9E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319A50-919B-A2D1-67D0-950D2F0F5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FC3996-5266-9EE8-5CCA-3A266F91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46525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E9EE2-D79F-4CC7-954B-F720FC6D5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09DD3B-F05E-53EF-5FA4-F80DDA05F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ORGANIZAÇÃO DO CÓDIGO: COMO MONTAR SEU MAPA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4441DF-B36C-C9F4-AD4E-CF15B4E38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Código organizado é como um </a:t>
            </a:r>
            <a:r>
              <a:rPr lang="pt-BR" dirty="0" err="1"/>
              <a:t>level</a:t>
            </a:r>
            <a:r>
              <a:rPr lang="pt-BR" dirty="0"/>
              <a:t> bem construído: fácil de navegar, bonito de ver e difícil de quebrar. Quando começamos a programar, é comum fazer tudo em um só bloco, mas isso vira um caos rapidamente.</a:t>
            </a:r>
          </a:p>
          <a:p>
            <a:pPr marL="0" indent="0" algn="just">
              <a:buNone/>
            </a:pPr>
            <a:r>
              <a:rPr lang="pt-BR" dirty="0"/>
              <a:t>Organize seu código com:</a:t>
            </a:r>
          </a:p>
          <a:p>
            <a:pPr algn="just"/>
            <a:r>
              <a:rPr lang="pt-BR" dirty="0"/>
              <a:t>Funções para tarefas específicas;</a:t>
            </a:r>
          </a:p>
          <a:p>
            <a:pPr algn="just"/>
            <a:r>
              <a:rPr lang="pt-BR" dirty="0"/>
              <a:t>Indentação (recuos) para mostrar blocos de código;</a:t>
            </a:r>
          </a:p>
          <a:p>
            <a:pPr algn="just"/>
            <a:r>
              <a:rPr lang="pt-BR" dirty="0"/>
              <a:t>Nomes claros para variáveis e funções;</a:t>
            </a:r>
          </a:p>
          <a:p>
            <a:pPr algn="just"/>
            <a:r>
              <a:rPr lang="pt-BR" dirty="0"/>
              <a:t>Comentários para lembrar o que cada parte faz.</a:t>
            </a:r>
          </a:p>
          <a:p>
            <a:pPr marL="0" indent="0" algn="just">
              <a:buNone/>
            </a:pPr>
            <a:r>
              <a:rPr lang="pt-BR" dirty="0"/>
              <a:t>Exemplo: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4210DBE-4670-B3A0-4455-7692E85BADEC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FB04455-9791-1ECD-E127-8F0916084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AED0D3C-9933-58A6-0D97-67B71454D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29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5E72C91-BFCF-1573-3BD2-E2F930828E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6019" y="7303024"/>
            <a:ext cx="10593237" cy="524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785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2A3E97-3806-2927-2A27-AE162C4FC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5F249A-1411-9E4C-370A-7F376E320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743D86-C3E2-F990-A0AF-38D97035A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FDDC8DD-CF55-370D-0365-4E3337716DD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7AFE320-DA5E-3323-8C09-2A3A5E8EBBE5}"/>
              </a:ext>
            </a:extLst>
          </p:cNvPr>
          <p:cNvSpPr txBox="1"/>
          <p:nvPr/>
        </p:nvSpPr>
        <p:spPr>
          <a:xfrm>
            <a:off x="660083" y="6673520"/>
            <a:ext cx="84321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Iniciando em Modo Hacker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4BC6B72-C120-3347-95D2-D7865BB643D8}"/>
              </a:ext>
            </a:extLst>
          </p:cNvPr>
          <p:cNvSpPr txBox="1"/>
          <p:nvPr/>
        </p:nvSpPr>
        <p:spPr>
          <a:xfrm>
            <a:off x="660082" y="4678976"/>
            <a:ext cx="843215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</a:rPr>
              <a:t>01 - Introdução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9EF86F7-C74B-F550-5E4D-2BC0CFFE3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599EF1-10EF-5249-347E-EDBC20319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80749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280A7D-073C-2B73-9568-7C8D5E564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A91DB8-712B-9781-95E3-AE6419837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SIMULANDO UM MINI GAME EM CÓDIGO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80BE21-6F3A-86DF-D503-81B48D21E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pt-BR" dirty="0"/>
              <a:t>Vamos aplicar o que aprendemos simulando um mini game simples com funções, condições e variáveis: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Esse exemplo já demonstra o fluxo de execução, função, condições e variáveis. Com pequenas mudanças, você pode transformar esse trecho num jogo maior, com novas regras e desafios. A base está aí.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6E45C75-5434-77D5-E4BA-B282D92225FD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5DFE87-A915-5B7B-9E1A-46A3876F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FD350D-A2A6-9F24-AA5D-9C023C292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30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47005D7-CCAF-6C4C-5080-D3173DECA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371" y="2810503"/>
            <a:ext cx="10299940" cy="7180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031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924FA-CEE8-1B25-E8AA-BA196A7FF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FBA43-22DE-9BE7-37AA-941BCBCE5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6634AF-8B2E-C124-039F-7C3FD1A28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09C1BB3-9395-F63D-E657-9EFE60BC361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B70BD50-A321-4E64-3336-91BB6D5A7E8D}"/>
              </a:ext>
            </a:extLst>
          </p:cNvPr>
          <p:cNvSpPr txBox="1"/>
          <p:nvPr/>
        </p:nvSpPr>
        <p:spPr>
          <a:xfrm>
            <a:off x="660083" y="6673520"/>
            <a:ext cx="843215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</a:rPr>
              <a:t>Praticando e Evoluindo com Projetos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7B6513A-3014-BD52-8775-79216F7EE0B8}"/>
              </a:ext>
            </a:extLst>
          </p:cNvPr>
          <p:cNvSpPr txBox="1"/>
          <p:nvPr/>
        </p:nvSpPr>
        <p:spPr>
          <a:xfrm>
            <a:off x="508958" y="3746813"/>
            <a:ext cx="843215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</a:rPr>
              <a:t>05 - Última Fase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E0A5DF-893B-A00B-3B8D-286813753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883226-E3E0-B7A5-65A2-B9B343DA9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74378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6EF58C-1F19-4150-2FFA-1256472F2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A6B920-9002-F718-F17B-E7C1C2019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O PRIMEIRO PROJETO: UM MINI GAME DE TEXTO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DFF4AE-A5B7-AC1B-89A1-93352E9E8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/>
              <a:t>Começar pequeno é o segredo para evoluir. Criar um mini game em texto é uma forma prática de aplicar lógica de programação sem se preocupar com gráficos. Você pode simular batalhas, decisões e consequências apenas com comandos básicos.</a:t>
            </a:r>
          </a:p>
          <a:p>
            <a:pPr marL="0" indent="0" algn="just">
              <a:buNone/>
            </a:pPr>
            <a:r>
              <a:rPr lang="pt-BR" dirty="0"/>
              <a:t>Um exemplo simples: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Com isso, você treina entrada (prompt), decisão (</a:t>
            </a:r>
            <a:r>
              <a:rPr lang="pt-BR" dirty="0" err="1"/>
              <a:t>if</a:t>
            </a:r>
            <a:r>
              <a:rPr lang="pt-BR" dirty="0"/>
              <a:t>) e saída (console.log). Com o tempo, pode incluir pontos de vida, itens e fases, simulando um RPG simples em texto.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FA33671-9CFF-6FBA-7663-4E4A2C2ECBD5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4D5340-0B6F-6FA3-33B1-72C2D95E7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FE9AE8-5F4B-E102-1664-C7EE0A4F0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32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DF4BEE2-D8F8-2B33-F973-EEA5871E13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770" y="5135237"/>
            <a:ext cx="9903125" cy="463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6630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3D775-9876-521A-1F99-83C531EAE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620822-14E1-9F73-5093-0FE44DF15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CRIANDO MISSÕES COM LÓGICA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F9764C-E1A7-D1F7-2F49-7BFD945E8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/>
              <a:t>Transformar exercícios de lógica em missões é uma maneira divertida de aprender. Por exemplo, em vez de “crie uma função que soma dois números”, pense em: “crie uma função que calcula o dano de um golpe mágico”.</a:t>
            </a:r>
          </a:p>
          <a:p>
            <a:pPr marL="0" indent="0" algn="just">
              <a:buNone/>
            </a:pPr>
            <a:r>
              <a:rPr lang="pt-BR" dirty="0"/>
              <a:t>Exemplo prático: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Dessa forma, estudar lógica se torna mais criativo. Você está treinando a mente como um game designer, imaginando situações e criando soluções com código.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7F4B137-A18A-7025-2CC4-6B346C9B4C14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C698D9-2731-EC6D-89F6-2D12D7F7D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CC694F-23F3-9F73-37CB-A824CF18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33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E622503-5D7E-0BEB-94C9-EC9FCAC2B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539" y="5275409"/>
            <a:ext cx="10161916" cy="405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2361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A47D0-0040-0D45-C3A1-E1E22C491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24EB7C-D059-6900-4B07-D5A1C7885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 JOGAR E APRENDER COM A COMUNIDADE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461489-BE2D-3CA7-56F3-677E85BBF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Compartilhar seu código com outros é como jogar em modo cooperativo. Você aprende com erros, recebe dicas e descobre novas formas de resolver o mesmo problema. Plataformas como GitHub, </a:t>
            </a:r>
            <a:r>
              <a:rPr lang="pt-BR" dirty="0" err="1"/>
              <a:t>Replit</a:t>
            </a:r>
            <a:r>
              <a:rPr lang="pt-BR" dirty="0"/>
              <a:t> e </a:t>
            </a:r>
            <a:r>
              <a:rPr lang="pt-BR" dirty="0" err="1"/>
              <a:t>CodePen</a:t>
            </a:r>
            <a:r>
              <a:rPr lang="pt-BR" dirty="0"/>
              <a:t> permitem isso.</a:t>
            </a:r>
          </a:p>
          <a:p>
            <a:pPr marL="0" indent="0" algn="just">
              <a:buNone/>
            </a:pPr>
            <a:r>
              <a:rPr lang="pt-BR" dirty="0"/>
              <a:t>Você pode:</a:t>
            </a:r>
          </a:p>
          <a:p>
            <a:pPr algn="just"/>
            <a:r>
              <a:rPr lang="pt-BR" dirty="0"/>
              <a:t>Postar seu mini game;</a:t>
            </a:r>
          </a:p>
          <a:p>
            <a:pPr algn="just"/>
            <a:r>
              <a:rPr lang="pt-BR" dirty="0"/>
              <a:t>Ver como outros resolveram o mesmo problema;</a:t>
            </a:r>
          </a:p>
          <a:p>
            <a:pPr algn="just"/>
            <a:r>
              <a:rPr lang="pt-BR" dirty="0"/>
              <a:t>Participar de desafios de programação.</a:t>
            </a:r>
          </a:p>
          <a:p>
            <a:pPr algn="just"/>
            <a:endParaRPr lang="pt-BR" dirty="0"/>
          </a:p>
          <a:p>
            <a:pPr marL="0" indent="0" algn="just">
              <a:buNone/>
            </a:pPr>
            <a:r>
              <a:rPr lang="pt-BR" dirty="0"/>
              <a:t>Com isso, você evolui mais rápido e aprende boas práticas — como um jogador que entra em uma guilda e cresce em equipe.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654ED20-300C-193B-E3C5-AB0646936BB7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9EEFCB-037A-7722-A5BB-F7F9CDBB8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C61BC7-6B69-DF48-260A-F2F7CE295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1950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DDC24-9FEB-5737-96C2-BBC3FCE06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09C73F-8186-5380-FFE4-0319CE697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 EVOLUINDO COM DESAFIOS DE LÓGICA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699652-5F4F-A457-E352-2963993E5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/>
              <a:t>Desafios são como fases bônus: você testa seu nível e desbloqueia conquistas. Sites como </a:t>
            </a:r>
            <a:r>
              <a:rPr lang="pt-BR" dirty="0" err="1"/>
              <a:t>HackerRank</a:t>
            </a:r>
            <a:r>
              <a:rPr lang="pt-BR" dirty="0"/>
              <a:t>, </a:t>
            </a:r>
            <a:r>
              <a:rPr lang="pt-BR" dirty="0" err="1"/>
              <a:t>Codewars</a:t>
            </a:r>
            <a:r>
              <a:rPr lang="pt-BR" dirty="0"/>
              <a:t> e </a:t>
            </a:r>
            <a:r>
              <a:rPr lang="pt-BR" dirty="0" err="1"/>
              <a:t>Beecrowd</a:t>
            </a:r>
            <a:r>
              <a:rPr lang="pt-BR" dirty="0"/>
              <a:t> têm exercícios com temas diversos. Você escolhe o nível e aplica tudo o que aprendeu.</a:t>
            </a:r>
          </a:p>
          <a:p>
            <a:pPr marL="0" indent="0" algn="just">
              <a:buNone/>
            </a:pPr>
            <a:r>
              <a:rPr lang="pt-BR" dirty="0"/>
              <a:t>Exemplo de desafio: "Dado um número, diga se ele é par ou ímpar.“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Ao resolver desafios, você melhora o raciocínio e ganha confiança para encarar problemas mais complexos. Pense como em um RPG: cada exercício resolvido é XP!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4E6F177-824F-D470-6C2A-9A56B5FCB51E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803FDB-1EF5-CF26-CF1A-E804E2FC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37FE30-5262-986A-1791-0F182C441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35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0CEC6EA-E75E-2C3D-FC6C-99EE7EFCA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635" y="5088318"/>
            <a:ext cx="10472469" cy="459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9157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CBE6F-9DE4-DA28-A247-2AA0C1497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AE26F8-773F-DDEB-872C-9E19A16CC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 PROJETOS FINAIS: CRIE SEU PRÓPRIO SISTEMA DE JOGO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99ECE1-957B-C81B-5E06-B1701A711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Depois de praticar, é hora de criar algo seu. Pode ser simples: um sistema de inventário, um simulador de batalha, ou até um jogo de texto com escolhas. O importante é aplicar os conceitos aprendidos e se divertir no processo.</a:t>
            </a:r>
          </a:p>
          <a:p>
            <a:pPr marL="0" indent="0" algn="just">
              <a:buNone/>
            </a:pPr>
            <a:r>
              <a:rPr lang="pt-BR" dirty="0"/>
              <a:t>Ideias:</a:t>
            </a:r>
          </a:p>
          <a:p>
            <a:pPr algn="just"/>
            <a:r>
              <a:rPr lang="pt-BR" dirty="0"/>
              <a:t>Sistema de pontos com itens e inimigos;</a:t>
            </a:r>
          </a:p>
          <a:p>
            <a:pPr algn="just"/>
            <a:r>
              <a:rPr lang="pt-BR" dirty="0"/>
              <a:t>Simulador de turnos entre jogador e monstro;</a:t>
            </a:r>
          </a:p>
          <a:p>
            <a:pPr algn="just"/>
            <a:r>
              <a:rPr lang="pt-BR" dirty="0"/>
              <a:t>Jogo de quiz com perguntas sobre games.</a:t>
            </a:r>
          </a:p>
          <a:p>
            <a:pPr algn="just"/>
            <a:endParaRPr lang="pt-BR" dirty="0"/>
          </a:p>
          <a:p>
            <a:pPr marL="0" indent="0" algn="just">
              <a:buNone/>
            </a:pPr>
            <a:r>
              <a:rPr lang="pt-BR" dirty="0"/>
              <a:t>Com projetos próprios, você aprende a planejar, resolver erros e montar um código mais limpo. É o estágio final: você não apenas joga... agora você cria.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2596E89-D25A-C478-71A5-39BC525CF04B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014EA8-8D03-6C6D-43AE-098007CF9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B73917A-1FEF-0F65-9FDD-0038523E2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29608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971CC-5427-A514-2C83-CFFA1BF52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36DC8F-9D9C-51A9-8590-E625A4BCC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BEE5AD-B820-7816-F1C2-3836C8794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9B20F68-E8AD-5FE2-E96D-D4C69B3383E1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5DEC3ED-DB7C-08FE-A70E-A77FECD6389C}"/>
              </a:ext>
            </a:extLst>
          </p:cNvPr>
          <p:cNvSpPr txBox="1"/>
          <p:nvPr/>
        </p:nvSpPr>
        <p:spPr>
          <a:xfrm>
            <a:off x="508958" y="5404805"/>
            <a:ext cx="843215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</a:rPr>
              <a:t>Agradecimentos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1C841C-A197-349C-D17C-0A88D4997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6945A3-DF8A-E9A7-0493-8E2CB0C6A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30836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0FB97-F91E-19DD-E292-DEDAD7285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D90AE-A783-604E-D11F-47F195CBA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Obrigado pela atenção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2B214D-1F87-CDC7-2D13-644243894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2"/>
            <a:ext cx="8281036" cy="8651895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/>
              <a:t>Agradeço a você, leitor, por dedicar seu tempo a este </a:t>
            </a:r>
            <a:r>
              <a:rPr lang="pt-BR" dirty="0" err="1"/>
              <a:t>eBook</a:t>
            </a:r>
            <a:r>
              <a:rPr lang="pt-BR" dirty="0"/>
              <a:t>. </a:t>
            </a:r>
          </a:p>
          <a:p>
            <a:pPr marL="0" indent="0" algn="just">
              <a:buNone/>
            </a:pPr>
            <a:r>
              <a:rPr lang="pt-BR" dirty="0"/>
              <a:t>Espero que ele contribua para sua jornada no mundo da lógica de programação com a mesma empolgação de quem avança de fase em um bom game.</a:t>
            </a:r>
          </a:p>
          <a:p>
            <a:pPr marL="0" indent="0" algn="just">
              <a:buNone/>
            </a:pPr>
            <a:r>
              <a:rPr lang="pt-BR" dirty="0"/>
              <a:t>Este conteúdo foi desenvolvido com o apoio da inteligência artificial, combinando criatividade humana com tecnologia para oferecer uma experiência de aprendizado acessível e prática.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>
              <a:hlinkClick r:id="rId2"/>
            </a:endParaRPr>
          </a:p>
          <a:p>
            <a:pPr marL="0" indent="0" algn="just">
              <a:buNone/>
            </a:pPr>
            <a:r>
              <a:rPr lang="pt-BR" dirty="0">
                <a:hlinkClick r:id="rId2"/>
              </a:rPr>
              <a:t>https://github.com/Pauloand05/Programming-Logic-Ebook</a:t>
            </a: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3DF4D2E-4ED7-3F85-1B03-B63C857304C3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21ACAC-EE39-8C22-4E6B-2168665DE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3C5485-6561-9946-1027-74225AC33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38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596D971-6541-73AC-A536-6AD8C00D32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197" y="7081565"/>
            <a:ext cx="2388805" cy="244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540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E062C-85FC-9033-270B-3E1BBE3EA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5DDFE-D5BF-27C5-81A2-139007B60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O QUE É PENSAR COMO UM HACKER?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94A923-A752-A415-ABC1-9490AD28D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Quando falamos em “Modo Hacker”, não estamos falando sobre invadir sistemas ou quebrar senhas. Aqui, “hacker” é quem entende como as coisas funcionam por dentro. É quem pensa fora da caixa, testa, erra, descobre bugs e, acima de tudo, cria. Ser hacker é olhar um jogo e pensar: "Como será que o código sabe que o personagem morreu?” ”Como posso criar algo parecido?”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Pensar como um hacker também significa </a:t>
            </a:r>
            <a:r>
              <a:rPr lang="pt-BR" b="1" dirty="0"/>
              <a:t>não ter medo de fuçar</a:t>
            </a:r>
            <a:r>
              <a:rPr lang="pt-BR" dirty="0"/>
              <a:t>. Se algo der erro, tudo bem: isso é uma pista, não um fracasso. Cada erro é como uma porta secreta que leva a uma nova fase de aprendizado. Ao invés de travar, você aprende a </a:t>
            </a:r>
            <a:r>
              <a:rPr lang="pt-BR" b="1" dirty="0"/>
              <a:t>usar o erro como parte do processo</a:t>
            </a:r>
            <a:r>
              <a:rPr lang="pt-BR" dirty="0"/>
              <a:t>. Esse é o verdadeiro poder por trás da mentalidade hacker.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1CF5E09-61D7-81C5-4054-216B79D28BB3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68CEBF54-7C6E-CB37-06EE-16F3E3E50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ED91BF52-91EA-C95B-D623-5836BBC5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6683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0880DA-6CE9-70EE-457D-D83D1F652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479550-5186-94F3-AF09-876BD3F84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POR QUE APRENDER LÓGICA COM JOGOS?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507EB0-0D9F-170C-1B9C-98A13C226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Aprender lógica por meio de jogos é como estudar matemática jogando com blocos de montar: fica mais prático, visual e intuitivo. Os games são compostos por regras lógicas — se você encostar em um inimigo, perde vida; se coletar uma moeda, ganha ponto. Isso é lógica pura.</a:t>
            </a:r>
          </a:p>
          <a:p>
            <a:pPr marL="0" indent="0" algn="just">
              <a:buNone/>
            </a:pPr>
            <a:r>
              <a:rPr lang="pt-BR" dirty="0"/>
              <a:t>Quando você entende como essas regras funcionam, começa a enxergar os bastidores do jogo. E mais: começa a imaginar seus próprios sistemas. Você deixa de ser apenas um jogador e passa a ser um criador de experiências, alguém capaz de inventar desafios, regras e mundos inteiros.</a:t>
            </a:r>
          </a:p>
          <a:p>
            <a:pPr marL="0" indent="0" algn="just">
              <a:buNone/>
            </a:pPr>
            <a:r>
              <a:rPr lang="pt-BR" dirty="0"/>
              <a:t>Além disso, jogos têm uma coisa que falta em muitas formas de estudo: motivação constante. Cada desafio que você resolve é recompensado com um resultado visual ou uma sensação de progresso. Isso te mantém engajado, curioso e com vontade de aprender mais. A lógica deixa de ser algo difícil e vira um componente essencial do seu jogo mental.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07A9F161-EB7A-25BF-DAA9-056DE2DE688A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0FF78E26-6A5A-2014-BE05-E99EB6353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5AE4DBB1-745B-9CF5-ED1E-63FD42F19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6652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15D03-D588-FA1B-BB60-10B79DABB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4D323B-C03A-D57F-09B2-C3D96662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EXEMPLO: A LÓGICA POR TRÁS DO SUPER MARIO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ED78E0-4647-2E9B-9CCA-ABB25B44A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Vamos imaginar que você está criando um jogo simples, como Super Mario. No jogo, quando o Mario encosta em um inimigo, ele perde vida. Quando pega uma moeda, ganha pontos. Essas são regras lógicas que formam a base do comportamento do jogo.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9738FCA9-0A28-9BFF-F49E-C862CF932FE6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80181EA-5DD2-AA62-2D61-0EBE19741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4934625"/>
            <a:ext cx="9303427" cy="372319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17A6232-2217-118F-4785-5ED35000B3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69" y="8657818"/>
            <a:ext cx="9359660" cy="4062046"/>
          </a:xfrm>
          <a:prstGeom prst="rect">
            <a:avLst/>
          </a:prstGeom>
        </p:spPr>
      </p:pic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CF1BDC96-5EDD-28CA-EBD8-A7423DF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63D6988D-37B5-82E5-1587-4CBCE1EEC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1604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0E510-F3C3-3712-B855-6F4115DFC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6225E3-8B38-A7E5-6275-94190ACB0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SEU KIT INICIAL DE PROGRAMADOR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A7E82D-2159-5037-617D-43A40B24D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Antes de entrar de vez na lógica, você precisa do seu "kit inicial", como num jogo de aventura. Pense como se estivesse começando uma nova jornada: você ainda não tem todas as habilidades, mas já está com os equipamentos certos para progredir.</a:t>
            </a:r>
          </a:p>
          <a:p>
            <a:pPr marL="0" indent="0" algn="just">
              <a:buNone/>
            </a:pPr>
            <a:r>
              <a:rPr lang="pt-BR" dirty="0"/>
              <a:t>A curiosidade é a chave para abrir portas. Questione como as coisas funcionam. A paciência vai te ajudar a continuar quando algo não funcionar. Já a persistência é como uma armadura contra a frustração — errar faz parte do caminho. E a criatividade é sua espada: com ela, você cria soluções únicas.</a:t>
            </a:r>
          </a:p>
          <a:p>
            <a:pPr marL="0" indent="0" algn="just">
              <a:buNone/>
            </a:pPr>
            <a:r>
              <a:rPr lang="pt-BR" dirty="0"/>
              <a:t>Com esse kit, você não precisa dominar todas as técnicas agora. O importante é saber que cada erro é XP (experiência) e cada acerto é uma conquista. Aos poucos, você vai desbloqueando habilidades novas até criar seus próprios jogos e sistemas.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61E53D1-D52A-6D4E-DD69-800F58433BDA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3C0EBEC-61A4-DFB6-4292-D3D7A4FB6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548F52-9491-0DF3-BBE9-2E85D0BCA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097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CA4A0-4EC1-FC2B-EADB-A41D6BA0A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C6453-AF4C-261D-A719-7D8916A38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O QUE VOCÊ VAI APRENDER NESTE EBOOK?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815F04-2436-8011-954B-B3D1689AA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Neste </a:t>
            </a:r>
            <a:r>
              <a:rPr lang="pt-BR" dirty="0" err="1"/>
              <a:t>eBook</a:t>
            </a:r>
            <a:r>
              <a:rPr lang="pt-BR" dirty="0"/>
              <a:t>, você vai aprender os fundamentos que todo programador precisa dominar: variáveis, estruturas de decisão, repetições, funções e lógica aplicada. Mas tudo isso será apresentado com exemplos inspirados em games, para tornar o aprendizado divertido e conectado ao que você já conhece.</a:t>
            </a:r>
          </a:p>
          <a:p>
            <a:pPr marL="0" indent="0" algn="just">
              <a:buNone/>
            </a:pPr>
            <a:r>
              <a:rPr lang="pt-BR" dirty="0"/>
              <a:t>Você não vai apenas ler teoria. Vai colocar a mão no código, criar simulações, regras, decisões e até pequenos desafios gamificados. O objetivo aqui é que você aprenda fazendo, como num jogo com progressão por fases. Cada capítulo é uma nova missão.</a:t>
            </a:r>
          </a:p>
          <a:p>
            <a:pPr marL="0" indent="0" algn="just">
              <a:buNone/>
            </a:pPr>
            <a:r>
              <a:rPr lang="pt-BR" dirty="0"/>
              <a:t>Ao final do livro, você terá construído lógica sólida e ganhará confiança para explorar linguagens de programação reais, como </a:t>
            </a:r>
            <a:r>
              <a:rPr lang="pt-BR" dirty="0" err="1"/>
              <a:t>JavaScript</a:t>
            </a:r>
            <a:r>
              <a:rPr lang="pt-BR" dirty="0"/>
              <a:t>, Python ou qualquer outra. Você será capaz de pensar como programador e agir como criador digital — exatamente como um verdadeiro hacker gamer.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52947DC-7402-A882-CE08-0C5D281E551F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70E7B7A-00C3-2E57-F48B-C9DF2C43A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FC0C9D-26A1-E255-E7EF-142EC778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2205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5C10C-0FCD-8262-5A68-51907B608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53A17F-D07A-7B5B-CE25-855F50DE9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370"/>
            <a:ext cx="6172038" cy="1345398"/>
          </a:xfrm>
        </p:spPr>
        <p:txBody>
          <a:bodyPr/>
          <a:lstStyle/>
          <a:p>
            <a:r>
              <a:rPr lang="pt-BR" sz="4400" dirty="0">
                <a:latin typeface="Impact" panose="020B0806030902050204" pitchFamily="34" charset="0"/>
              </a:rPr>
              <a:t>DESAFIO HACKER DO CAPÍTULO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4FE337-FBF9-A50C-A236-FBD08B54A0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82" y="2734973"/>
            <a:ext cx="8281035" cy="812249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/>
              <a:t>Agora é hora de praticar. Vamos fazer um mini desafio: imagine um jogo simples e crie uma lista com regras lógicas básicas dele. Não precisa usar código ainda. Apenas descreva em palavras o que acontece em certas situações.</a:t>
            </a:r>
          </a:p>
          <a:p>
            <a:pPr marL="0" indent="0" algn="just">
              <a:buNone/>
            </a:pPr>
            <a:r>
              <a:rPr lang="pt-BR" dirty="0"/>
              <a:t>Exemplo: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O jogador começa com 3 vidas.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Se encostar em um inimigo, perde 1 </a:t>
            </a:r>
            <a:r>
              <a:rPr lang="pt-BR" dirty="0" err="1"/>
              <a:t>vida.Se</a:t>
            </a:r>
            <a:r>
              <a:rPr lang="pt-BR" dirty="0"/>
              <a:t> pegar 5 moedas, ganha 1 vida extra.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Se completar a fase, recebe uma mensagem de vitória.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Se perder todas as vidas, o jogo reinicia.</a:t>
            </a:r>
          </a:p>
          <a:p>
            <a:pPr marL="0" indent="0" algn="just">
              <a:buNone/>
            </a:pPr>
            <a:r>
              <a:rPr lang="pt-BR" dirty="0"/>
              <a:t>Tente inventar seu próprio sistema de regras como se estivesse criando o roteiro do seu jogo. Pode ser com zumbis, nave espacial, corrida de kart ou o que você quiser. Isso te ajuda a praticar lógica de forma natural e divertida.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75172D0-0C92-C409-2BF2-9FBB9D1C0E4F}"/>
              </a:ext>
            </a:extLst>
          </p:cNvPr>
          <p:cNvSpPr/>
          <p:nvPr/>
        </p:nvSpPr>
        <p:spPr>
          <a:xfrm>
            <a:off x="660083" y="1"/>
            <a:ext cx="219811" cy="162176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6000">
                <a:schemeClr val="accent6">
                  <a:lumMod val="75000"/>
                </a:schemeClr>
              </a:gs>
              <a:gs pos="83000">
                <a:schemeClr val="accent6">
                  <a:lumMod val="40000"/>
                  <a:lumOff val="60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71B8F47-1BA9-731E-1D93-C715F449F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Lógica de Programação como gamer - Paulo Alves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68AB11-8245-1240-52FE-B8C2ACFD2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1CBD-1E34-4C36-943F-8BF3CA1505C3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2452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786</TotalTime>
  <Words>3767</Words>
  <Application>Microsoft Office PowerPoint</Application>
  <PresentationFormat>Papel A3 (297 x 420 mm)</PresentationFormat>
  <Paragraphs>307</Paragraphs>
  <Slides>38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Impact</vt:lpstr>
      <vt:lpstr>Tema do Office</vt:lpstr>
      <vt:lpstr>Apresentação do PowerPoint</vt:lpstr>
      <vt:lpstr>Introdução</vt:lpstr>
      <vt:lpstr>Apresentação do PowerPoint</vt:lpstr>
      <vt:lpstr>O QUE É PENSAR COMO UM HACKER?</vt:lpstr>
      <vt:lpstr>POR QUE APRENDER LÓGICA COM JOGOS?</vt:lpstr>
      <vt:lpstr>EXEMPLO: A LÓGICA POR TRÁS DO SUPER MARIO</vt:lpstr>
      <vt:lpstr>SEU KIT INICIAL DE PROGRAMADOR</vt:lpstr>
      <vt:lpstr>O QUE VOCÊ VAI APRENDER NESTE EBOOK?</vt:lpstr>
      <vt:lpstr>DESAFIO HACKER DO CAPÍTULO</vt:lpstr>
      <vt:lpstr>CONCLUSÃO</vt:lpstr>
      <vt:lpstr>Apresentação do PowerPoint</vt:lpstr>
      <vt:lpstr>VARIÁVEIS: OS BLOCOS DO SEU INVENTÁRIO</vt:lpstr>
      <vt:lpstr>CONDIÇÕES: DECISÕES COMO EM RPGS</vt:lpstr>
      <vt:lpstr>REPETIÇÕES: O LOOP DA BATALHA</vt:lpstr>
      <vt:lpstr>OPERADORES LÓGICOS: A ESTRATÉGIA DO COMBATE</vt:lpstr>
      <vt:lpstr>APLICAÇÃO NA PRÁTICA: CRIANDO UM SISTEMA DE VIDA</vt:lpstr>
      <vt:lpstr>DESAFIO HACKER DO CAPÍTULO</vt:lpstr>
      <vt:lpstr>CONCLUSÃO</vt:lpstr>
      <vt:lpstr>Apresentação do PowerPoint</vt:lpstr>
      <vt:lpstr>PENSAR COMO UM DEV, AGIR COMO UM JOGADOR</vt:lpstr>
      <vt:lpstr>DECOMPOSIÇÃO: SEPARANDO PARA CONQUISTAR</vt:lpstr>
      <vt:lpstr>PADRÕES E REPETIÇÕES: VENDO O CÓDIGO COMO FASES</vt:lpstr>
      <vt:lpstr>ALGORITMOS: A ROTA CERTA PARA O OBJETIVO</vt:lpstr>
      <vt:lpstr>RESOLVER PROBLEMAS COM LÓGICA E PACIÊNCIA</vt:lpstr>
      <vt:lpstr>Apresentação do PowerPoint</vt:lpstr>
      <vt:lpstr>ENTRADA, PROCESSAMENTO E SAÍDA: O CICLO DO GAME</vt:lpstr>
      <vt:lpstr>FUNÇÕES: COMANDOS ESPECIAIS DO JOGADOR</vt:lpstr>
      <vt:lpstr> FLUXO DE EXECUÇÃO: LINHA POR LINHA, PASSO A PASSO</vt:lpstr>
      <vt:lpstr>ORGANIZAÇÃO DO CÓDIGO: COMO MONTAR SEU MAPA</vt:lpstr>
      <vt:lpstr>SIMULANDO UM MINI GAME EM CÓDIGO</vt:lpstr>
      <vt:lpstr>Apresentação do PowerPoint</vt:lpstr>
      <vt:lpstr>O PRIMEIRO PROJETO: UM MINI GAME DE TEXTO</vt:lpstr>
      <vt:lpstr>CRIANDO MISSÕES COM LÓGICA</vt:lpstr>
      <vt:lpstr> JOGAR E APRENDER COM A COMUNIDADE</vt:lpstr>
      <vt:lpstr> EVOLUINDO COM DESAFIOS DE LÓGICA</vt:lpstr>
      <vt:lpstr> PROJETOS FINAIS: CRIE SEU PRÓPRIO SISTEMA DE JOGO</vt:lpstr>
      <vt:lpstr>Apresentação do PowerPoint</vt:lpstr>
      <vt:lpstr>Obrigado pela atenção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Paulo André</dc:creator>
  <cp:lastModifiedBy>Paulo André</cp:lastModifiedBy>
  <cp:revision>3</cp:revision>
  <dcterms:created xsi:type="dcterms:W3CDTF">2025-06-02T18:40:27Z</dcterms:created>
  <dcterms:modified xsi:type="dcterms:W3CDTF">2025-06-03T15:00:12Z</dcterms:modified>
</cp:coreProperties>
</file>

<file path=docProps/thumbnail.jpeg>
</file>